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24"/>
  </p:notesMasterIdLst>
  <p:sldIdLst>
    <p:sldId id="291" r:id="rId2"/>
    <p:sldId id="277" r:id="rId3"/>
    <p:sldId id="281" r:id="rId4"/>
    <p:sldId id="283" r:id="rId5"/>
    <p:sldId id="285" r:id="rId6"/>
    <p:sldId id="287" r:id="rId7"/>
    <p:sldId id="288" r:id="rId8"/>
    <p:sldId id="289" r:id="rId9"/>
    <p:sldId id="290" r:id="rId10"/>
    <p:sldId id="273" r:id="rId11"/>
    <p:sldId id="274" r:id="rId12"/>
    <p:sldId id="278" r:id="rId13"/>
    <p:sldId id="257" r:id="rId14"/>
    <p:sldId id="263" r:id="rId15"/>
    <p:sldId id="268" r:id="rId16"/>
    <p:sldId id="271" r:id="rId17"/>
    <p:sldId id="275" r:id="rId18"/>
    <p:sldId id="276" r:id="rId19"/>
    <p:sldId id="260" r:id="rId20"/>
    <p:sldId id="265" r:id="rId21"/>
    <p:sldId id="266" r:id="rId22"/>
    <p:sldId id="267" r:id="rId2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660033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427" autoAdjust="0"/>
  </p:normalViewPr>
  <p:slideViewPr>
    <p:cSldViewPr>
      <p:cViewPr>
        <p:scale>
          <a:sx n="75" d="100"/>
          <a:sy n="75" d="100"/>
        </p:scale>
        <p:origin x="-1020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8432F60-14CE-4E04-A206-66E0BB257BBB}" type="datetimeFigureOut">
              <a:rPr lang="ru-RU"/>
              <a:pPr>
                <a:defRPr/>
              </a:pPr>
              <a:t>20.02.2011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95E52-9E0B-4E72-B664-8C3071966C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4B0D65-BEEE-4160-A240-9CEE543F0F3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015752-433B-43F1-A540-41ED395399C1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2EFE14-E4D3-45EF-A1B2-3C60F27747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F8FA80-47A1-473E-896A-2F792A1DE1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FD8B98-14AC-46CC-BE5F-A373B2C7AD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D0296-A622-4858-A61C-D1C37422CD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103430-F422-405F-83BE-FAF3FE8021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C84EE5-603B-42CF-A0B4-1ADAAB5AF6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07873A-C6C4-4441-AD8D-AFE5BE215B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BA68C0-FA85-4095-9658-887EC31CA5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B9485B-50DD-4BBC-89DD-C4AFE0CD9D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61B036A-EFF5-4B6F-89E3-E8D9E3FDC8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ADC24B-287A-4BD5-8F2D-1CA3AAC6A0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BE458F-1659-444C-976A-42AE15D3CD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FC80D7E9-C603-47AF-A3F8-DE9A79CBE4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19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8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raffiti2CTT" pitchFamily="82" charset="0"/>
              </a:rPr>
              <a:t>«Цвет. </a:t>
            </a:r>
            <a:br>
              <a:rPr lang="ru-RU" sz="8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raffiti2CTT" pitchFamily="82" charset="0"/>
              </a:rPr>
            </a:br>
            <a:r>
              <a:rPr lang="ru-RU" sz="8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raffiti2CTT" pitchFamily="82" charset="0"/>
              </a:rPr>
              <a:t>Основы </a:t>
            </a:r>
            <a:br>
              <a:rPr lang="ru-RU" sz="8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raffiti2CTT" pitchFamily="82" charset="0"/>
              </a:rPr>
            </a:br>
            <a:r>
              <a:rPr lang="ru-RU" sz="80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raffiti2CTT" pitchFamily="82" charset="0"/>
              </a:rPr>
              <a:t>цветоведения</a:t>
            </a:r>
            <a:r>
              <a:rPr lang="ru-RU" sz="8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raffiti2CTT" pitchFamily="82" charset="0"/>
              </a:rPr>
              <a:t>»</a:t>
            </a:r>
            <a:br>
              <a:rPr lang="ru-RU" sz="80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raffiti2CTT" pitchFamily="82" charset="0"/>
              </a:rPr>
            </a:br>
            <a:endParaRPr lang="ru-RU" sz="8000" dirty="0">
              <a:latin typeface="Graffiti2CTT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628" y="2967335"/>
            <a:ext cx="35719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defRPr/>
            </a:pP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defRPr/>
            </a:pP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defRPr/>
            </a:pP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defRPr/>
            </a:pP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defRPr/>
            </a:pP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defRPr/>
            </a:pP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defRPr/>
            </a:pPr>
            <a:endParaRPr lang="ru-RU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r">
              <a:defRPr/>
            </a:pPr>
            <a: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Подготовила учитель  ИЗО</a:t>
            </a:r>
          </a:p>
          <a:p>
            <a:pPr algn="ctr">
              <a:defRPr/>
            </a:pPr>
            <a:r>
              <a:rPr lang="ru-RU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                                               Заика  Н.В.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1588" cy="15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sz="4000" smtClean="0"/>
          </a:p>
        </p:txBody>
      </p:sp>
      <p:pic>
        <p:nvPicPr>
          <p:cNvPr id="12292" name="Picture 7" descr="9вал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188913"/>
            <a:ext cx="6481762" cy="4475162"/>
          </a:xfrm>
          <a:noFill/>
        </p:spPr>
      </p:pic>
      <p:sp>
        <p:nvSpPr>
          <p:cNvPr id="11776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4797425"/>
            <a:ext cx="8147050" cy="129857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i="1" smtClean="0">
                <a:latin typeface="Century Schoolbook" pitchFamily="18" charset="0"/>
              </a:rPr>
              <a:t>Живопись – это такой вид изобразительного искусства, в котором цвет играет главную роль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1588" cy="15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sz="4000" smtClean="0"/>
          </a:p>
        </p:txBody>
      </p:sp>
      <p:pic>
        <p:nvPicPr>
          <p:cNvPr id="13316" name="Picture 7" descr="picture057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549275"/>
            <a:ext cx="7632700" cy="4067175"/>
          </a:xfrm>
          <a:noFill/>
        </p:spPr>
      </p:pic>
      <p:sp>
        <p:nvSpPr>
          <p:cNvPr id="11981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4941888"/>
            <a:ext cx="8147050" cy="15875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ru-RU" sz="2800" b="1" i="1" smtClean="0">
                <a:latin typeface="Century Schoolbook" pitchFamily="18" charset="0"/>
              </a:rPr>
              <a:t>Колорит – это система соотношений цветовых тонов и их оттенков, образующих определённое единство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-819150"/>
            <a:ext cx="8312150" cy="19446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Основные характеристики цвета</a:t>
            </a:r>
            <a:r>
              <a:rPr lang="ru-RU" smtClean="0"/>
              <a:t>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8038" y="6021388"/>
            <a:ext cx="2447925" cy="5762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С. Ткачев. На солнышке</a:t>
            </a:r>
          </a:p>
        </p:txBody>
      </p:sp>
      <p:pic>
        <p:nvPicPr>
          <p:cNvPr id="14340" name="Picture 4" descr="св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060575"/>
            <a:ext cx="251936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коляс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3429000"/>
            <a:ext cx="2447925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то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2060575"/>
            <a:ext cx="2436812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 descr="тень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1863" y="2060575"/>
            <a:ext cx="2663825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8" descr="пруд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84888" y="3590925"/>
            <a:ext cx="25908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9" descr="бор мусат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850" y="3644900"/>
            <a:ext cx="2797175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68313" y="5734050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В.Борисов-Мусатов. Весна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372225" y="5876925"/>
            <a:ext cx="244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В. Борис-Мусатов. Водоем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58888" y="1628775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Светлота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779838" y="1628775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Цветовой тон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280150" y="1647825"/>
            <a:ext cx="1963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084888" y="1647825"/>
            <a:ext cx="2808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Насыщенность цвета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61938"/>
            <a:ext cx="7772400" cy="7191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Родственные цвета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773238"/>
            <a:ext cx="1588" cy="1587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800" smtClean="0"/>
          </a:p>
        </p:txBody>
      </p:sp>
      <p:pic>
        <p:nvPicPr>
          <p:cNvPr id="15364" name="Picture 6" descr="родствен ц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1773238"/>
            <a:ext cx="2232025" cy="211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7" descr="цветов то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773238"/>
            <a:ext cx="212090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8" descr="фрукт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3573463"/>
            <a:ext cx="3095625" cy="26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2268538" y="6491288"/>
            <a:ext cx="4751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М. Асламазян Праздничный натюрморт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11863" y="3789363"/>
            <a:ext cx="360362" cy="360362"/>
          </a:xfrm>
          <a:prstGeom prst="actionButtonInformatio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-1827213"/>
            <a:ext cx="7772400" cy="32400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Порядок расположения цветов в цветовом круге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1588" cy="1588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800" smtClean="0"/>
          </a:p>
        </p:txBody>
      </p:sp>
      <p:pic>
        <p:nvPicPr>
          <p:cNvPr id="16389" name="Picture 6" descr="picture0557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1413" y="1700213"/>
            <a:ext cx="4489450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1773238"/>
            <a:ext cx="2232025" cy="446405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71775" y="3644900"/>
            <a:ext cx="647700" cy="649288"/>
          </a:xfrm>
          <a:prstGeom prst="actionButtonBlank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67400" y="3716338"/>
            <a:ext cx="647700" cy="576262"/>
          </a:xfrm>
          <a:prstGeom prst="actionButtonBlank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3" name="AutoShap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56100" y="5300663"/>
            <a:ext cx="576263" cy="576262"/>
          </a:xfrm>
          <a:prstGeom prst="actionButtonBlank">
            <a:avLst/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4" name="AutoShape 1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56100" y="2133600"/>
            <a:ext cx="647700" cy="574675"/>
          </a:xfrm>
          <a:prstGeom prst="actionButtonBlank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5" name="AutoShape 1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ForwardNex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7411" name="Picture 4" descr="picture056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80225"/>
          </a:xfrm>
          <a:noFill/>
        </p:spPr>
      </p:pic>
      <p:sp>
        <p:nvSpPr>
          <p:cNvPr id="174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4724400"/>
            <a:ext cx="2484437" cy="21336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12200" y="6426200"/>
            <a:ext cx="431800" cy="431800"/>
          </a:xfrm>
          <a:prstGeom prst="actionButtonBackPrevious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447675" y="596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47675" y="6108700"/>
            <a:ext cx="3222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ahoma" pitchFamily="34" charset="0"/>
              </a:rPr>
              <a:t>И. Остроухов. Золотая осень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8436" name="Picture 4" descr="скал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24975" cy="749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40763" y="6354763"/>
            <a:ext cx="503237" cy="503237"/>
          </a:xfrm>
          <a:prstGeom prst="actionButtonBackPrevious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39750" y="6230938"/>
            <a:ext cx="311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ahoma" pitchFamily="34" charset="0"/>
              </a:rPr>
              <a:t>К. Моне. Скалы в Бель-Иль.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1" descr="picture05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13" y="-387350"/>
            <a:ext cx="9144000" cy="729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39175" y="6354763"/>
            <a:ext cx="504825" cy="503237"/>
          </a:xfrm>
          <a:prstGeom prst="actionButtonBackPrevious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Text Box 12"/>
          <p:cNvSpPr txBox="1">
            <a:spLocks noChangeArrowheads="1"/>
          </p:cNvSpPr>
          <p:nvPr/>
        </p:nvSpPr>
        <p:spPr bwMode="auto">
          <a:xfrm>
            <a:off x="103188" y="6302375"/>
            <a:ext cx="302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ahoma" pitchFamily="34" charset="0"/>
              </a:rPr>
              <a:t>П. Сезан. Пейзаж Л Эстака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picture057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-23813"/>
            <a:ext cx="9505950" cy="705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39175" y="6354763"/>
            <a:ext cx="504825" cy="503237"/>
          </a:xfrm>
          <a:prstGeom prst="actionButtonBackPrevious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447675" y="6324600"/>
            <a:ext cx="2384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ahoma" pitchFamily="34" charset="0"/>
              </a:rPr>
              <a:t>А. Куинджи. Эльбрус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9" descr="Sobor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1412875"/>
            <a:ext cx="2459037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10" descr="собор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1412875"/>
            <a:ext cx="25082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1" descr="собор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412875"/>
            <a:ext cx="2446338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1" name="Rectangle 15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0080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smtClean="0"/>
              <a:t>Что является главным объектом изображения?</a:t>
            </a:r>
          </a:p>
        </p:txBody>
      </p:sp>
      <p:sp>
        <p:nvSpPr>
          <p:cNvPr id="21510" name="Text Box 16"/>
          <p:cNvSpPr txBox="1">
            <a:spLocks noChangeArrowheads="1"/>
          </p:cNvSpPr>
          <p:nvPr/>
        </p:nvSpPr>
        <p:spPr bwMode="auto">
          <a:xfrm>
            <a:off x="0" y="4941888"/>
            <a:ext cx="8893175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Клод Моне. Руанский собор </a:t>
            </a:r>
          </a:p>
          <a:p>
            <a:pPr>
              <a:spcBef>
                <a:spcPct val="50000"/>
              </a:spcBef>
            </a:pPr>
            <a:r>
              <a:rPr lang="ru-RU"/>
              <a:t>1.В свете восходящего солнца. </a:t>
            </a:r>
          </a:p>
          <a:p>
            <a:pPr>
              <a:spcBef>
                <a:spcPct val="50000"/>
              </a:spcBef>
            </a:pPr>
            <a:r>
              <a:rPr lang="ru-RU"/>
              <a:t>2.Утром.</a:t>
            </a:r>
          </a:p>
          <a:p>
            <a:pPr>
              <a:spcBef>
                <a:spcPct val="50000"/>
              </a:spcBef>
            </a:pPr>
            <a:r>
              <a:rPr lang="ru-RU"/>
              <a:t>3.Вечером</a:t>
            </a:r>
          </a:p>
        </p:txBody>
      </p:sp>
      <p:sp>
        <p:nvSpPr>
          <p:cNvPr id="21511" name="Text Box 20"/>
          <p:cNvSpPr txBox="1">
            <a:spLocks noChangeArrowheads="1"/>
          </p:cNvSpPr>
          <p:nvPr/>
        </p:nvSpPr>
        <p:spPr bwMode="auto">
          <a:xfrm>
            <a:off x="2411413" y="4508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</a:t>
            </a:r>
          </a:p>
        </p:txBody>
      </p:sp>
      <p:sp>
        <p:nvSpPr>
          <p:cNvPr id="21512" name="Text Box 21"/>
          <p:cNvSpPr txBox="1">
            <a:spLocks noChangeArrowheads="1"/>
          </p:cNvSpPr>
          <p:nvPr/>
        </p:nvSpPr>
        <p:spPr bwMode="auto">
          <a:xfrm>
            <a:off x="5508625" y="4581525"/>
            <a:ext cx="379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513" name="Text Box 22"/>
          <p:cNvSpPr txBox="1">
            <a:spLocks noChangeArrowheads="1"/>
          </p:cNvSpPr>
          <p:nvPr/>
        </p:nvSpPr>
        <p:spPr bwMode="auto">
          <a:xfrm>
            <a:off x="5435600" y="45291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514" name="Text Box 23"/>
          <p:cNvSpPr txBox="1">
            <a:spLocks noChangeArrowheads="1"/>
          </p:cNvSpPr>
          <p:nvPr/>
        </p:nvSpPr>
        <p:spPr bwMode="auto">
          <a:xfrm>
            <a:off x="5435600" y="45085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21515" name="Text Box 24"/>
          <p:cNvSpPr txBox="1">
            <a:spLocks noChangeArrowheads="1"/>
          </p:cNvSpPr>
          <p:nvPr/>
        </p:nvSpPr>
        <p:spPr bwMode="auto">
          <a:xfrm>
            <a:off x="8388350" y="44370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8388350" y="45085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</a:t>
            </a:r>
          </a:p>
        </p:txBody>
      </p:sp>
      <p:sp>
        <p:nvSpPr>
          <p:cNvPr id="21517" name="Text Box 26"/>
          <p:cNvSpPr txBox="1">
            <a:spLocks noChangeArrowheads="1"/>
          </p:cNvSpPr>
          <p:nvPr/>
        </p:nvSpPr>
        <p:spPr bwMode="auto">
          <a:xfrm>
            <a:off x="3276600" y="404813"/>
            <a:ext cx="2376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1588" cy="1588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1600" smtClean="0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620713"/>
            <a:ext cx="4038600" cy="5832475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Любите живопись, поэты!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Лишь ей, единственной, дано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Души изменчивой приметы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Переносить на полотно.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Ты помнишь, как из тьмы былого,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Ещё закутана в атлас,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С портрета Рокотова снова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Смотрела Струйская на нас?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Её глаза – как два тумана,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Полуулыбка, полуплач,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Её глаза – как два обмана,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Покрытых мглою неудач.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Соединенье двух загадок,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Полувосторг, полуиспуг,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Безумной важности припадок.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Предвосхищенье смертных мук.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Когда потёмки наступают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И приближается гроза.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Со дна души моей мерцают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smtClean="0"/>
              <a:t>Её прекрасные глаза.</a:t>
            </a: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/>
              <a:t>Николай Заболоцкий</a:t>
            </a:r>
          </a:p>
        </p:txBody>
      </p:sp>
      <p:pic>
        <p:nvPicPr>
          <p:cNvPr id="5124" name="Picture 5" descr="picture05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8" y="836613"/>
            <a:ext cx="3941762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0" y="6161088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ahoma" pitchFamily="34" charset="0"/>
              </a:rPr>
              <a:t>Ф. Рокотов. Портрет А.П. Струйской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15900"/>
            <a:ext cx="8229600" cy="836613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Теплые цвета</a:t>
            </a:r>
          </a:p>
        </p:txBody>
      </p:sp>
      <p:pic>
        <p:nvPicPr>
          <p:cNvPr id="22531" name="Picture 5" descr="те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133600"/>
            <a:ext cx="2743200" cy="279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 descr="рис 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2060575"/>
            <a:ext cx="424815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1590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Холодные цвета</a:t>
            </a:r>
          </a:p>
        </p:txBody>
      </p:sp>
      <p:pic>
        <p:nvPicPr>
          <p:cNvPr id="23555" name="Picture 5" descr="х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325" y="2133600"/>
            <a:ext cx="289083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6" descr="рис 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2133600"/>
            <a:ext cx="424815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30175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Практическая работа</a:t>
            </a:r>
          </a:p>
        </p:txBody>
      </p:sp>
      <p:pic>
        <p:nvPicPr>
          <p:cNvPr id="24579" name="Picture 6" descr="пра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987550"/>
            <a:ext cx="3367087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447675" y="1000125"/>
            <a:ext cx="79263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>
                <a:latin typeface="Tahoma" pitchFamily="34" charset="0"/>
              </a:rPr>
              <a:t>Составить гармонию тёплых пятен «В солнечном городе»</a:t>
            </a:r>
          </a:p>
          <a:p>
            <a:pPr marL="342900" indent="-342900"/>
            <a:endParaRPr lang="ru-RU">
              <a:latin typeface="Tahoma" pitchFamily="34" charset="0"/>
            </a:endParaRPr>
          </a:p>
          <a:p>
            <a:pPr marL="342900" indent="-342900"/>
            <a:r>
              <a:rPr lang="ru-RU">
                <a:latin typeface="Tahoma" pitchFamily="34" charset="0"/>
              </a:rPr>
              <a:t>2.  Составить гармонию холодных пятен «В царстве Снежной королевы»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радуг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5943600" cy="3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943600" y="990600"/>
            <a:ext cx="3429000" cy="91598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30200">
              <a:spcBef>
                <a:spcPct val="50000"/>
              </a:spcBef>
            </a:pPr>
            <a:r>
              <a:rPr lang="ru-RU"/>
              <a:t>Последовательность цветов спектра легко запомнить, следуя поговорке</a:t>
            </a:r>
            <a:r>
              <a:rPr lang="en-US"/>
              <a:t>:</a:t>
            </a:r>
            <a:r>
              <a:rPr lang="ru-RU"/>
              <a:t> 	</a:t>
            </a:r>
            <a:endParaRPr lang="ru-RU" b="1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0" y="152400"/>
            <a:ext cx="358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>
                <a:solidFill>
                  <a:schemeClr val="tx2"/>
                </a:solidFill>
              </a:rPr>
              <a:t>Р А Д У ГА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858000" y="1831975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К</a:t>
            </a:r>
            <a:r>
              <a:rPr lang="ru-RU" sz="2400" b="1"/>
              <a:t>аждый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6858000" y="2362200"/>
            <a:ext cx="1449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6600"/>
                </a:solidFill>
              </a:rPr>
              <a:t>О</a:t>
            </a:r>
            <a:r>
              <a:rPr lang="ru-RU" sz="2400" b="1"/>
              <a:t>хотник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6858000" y="2819400"/>
            <a:ext cx="131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E4F31F"/>
                </a:solidFill>
              </a:rPr>
              <a:t>Ж</a:t>
            </a:r>
            <a:r>
              <a:rPr lang="ru-RU" sz="2400" b="1"/>
              <a:t>елает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6934200" y="3276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folHlink"/>
                </a:solidFill>
              </a:rPr>
              <a:t>З</a:t>
            </a:r>
            <a:r>
              <a:rPr lang="ru-RU" sz="2400" b="1"/>
              <a:t>нать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6934200" y="373380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99FF"/>
                </a:solidFill>
              </a:rPr>
              <a:t>Г</a:t>
            </a:r>
            <a:r>
              <a:rPr lang="ru-RU" sz="2400" b="1"/>
              <a:t>де</a:t>
            </a: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6934200" y="41910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</a:rPr>
              <a:t>С</a:t>
            </a:r>
            <a:r>
              <a:rPr lang="ru-RU" sz="2400" b="1"/>
              <a:t>идит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6934200" y="4648200"/>
            <a:ext cx="1119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9966FF"/>
                </a:solidFill>
              </a:rPr>
              <a:t>Ф</a:t>
            </a:r>
            <a:r>
              <a:rPr lang="ru-RU" sz="2400" b="1"/>
              <a:t>азан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nimBg="1" autoUpdateAnimBg="0"/>
      <p:bldP spid="38917" grpId="0" autoUpdateAnimBg="0"/>
      <p:bldP spid="38918" grpId="0" autoUpdateAnimBg="0"/>
      <p:bldP spid="38919" grpId="0" autoUpdateAnimBg="0"/>
      <p:bldP spid="38920" grpId="0" autoUpdateAnimBg="0"/>
      <p:bldP spid="38921" grpId="0" autoUpdateAnimBg="0"/>
      <p:bldP spid="38922" grpId="0" autoUpdateAnimBg="0"/>
      <p:bldP spid="3892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457200" y="0"/>
            <a:ext cx="813593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>
                <a:solidFill>
                  <a:schemeClr val="hlink"/>
                </a:solidFill>
              </a:rPr>
              <a:t>Основные цвета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533400" y="3200400"/>
            <a:ext cx="8153400" cy="16764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/>
              <a:t>Основными цветами </a:t>
            </a:r>
            <a:r>
              <a:rPr lang="ru-RU" sz="3600">
                <a:solidFill>
                  <a:schemeClr val="bg2"/>
                </a:solidFill>
              </a:rPr>
              <a:t> </a:t>
            </a:r>
            <a:r>
              <a:rPr lang="ru-RU" sz="3200"/>
              <a:t>называются цвета, которые нельзя получить путём смешивания других.</a:t>
            </a:r>
            <a:endParaRPr lang="ru-RU" sz="3600">
              <a:solidFill>
                <a:schemeClr val="bg2"/>
              </a:solidFill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11188" y="5300663"/>
            <a:ext cx="1584325" cy="576262"/>
            <a:chOff x="385" y="3339"/>
            <a:chExt cx="998" cy="363"/>
          </a:xfrm>
        </p:grpSpPr>
        <p:sp>
          <p:nvSpPr>
            <p:cNvPr id="7185" name="Oval 18"/>
            <p:cNvSpPr>
              <a:spLocks noChangeArrowheads="1"/>
            </p:cNvSpPr>
            <p:nvPr/>
          </p:nvSpPr>
          <p:spPr bwMode="auto">
            <a:xfrm>
              <a:off x="385" y="3339"/>
              <a:ext cx="998" cy="36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6" name="Freeform 24"/>
            <p:cNvSpPr>
              <a:spLocks/>
            </p:cNvSpPr>
            <p:nvPr/>
          </p:nvSpPr>
          <p:spPr bwMode="auto">
            <a:xfrm>
              <a:off x="459" y="3377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419475" y="5300663"/>
            <a:ext cx="1584325" cy="576262"/>
            <a:chOff x="2154" y="3339"/>
            <a:chExt cx="998" cy="363"/>
          </a:xfrm>
        </p:grpSpPr>
        <p:sp>
          <p:nvSpPr>
            <p:cNvPr id="7183" name="Oval 19"/>
            <p:cNvSpPr>
              <a:spLocks noChangeArrowheads="1"/>
            </p:cNvSpPr>
            <p:nvPr/>
          </p:nvSpPr>
          <p:spPr bwMode="auto">
            <a:xfrm>
              <a:off x="2154" y="3339"/>
              <a:ext cx="998" cy="36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Freeform 29"/>
            <p:cNvSpPr>
              <a:spLocks/>
            </p:cNvSpPr>
            <p:nvPr/>
          </p:nvSpPr>
          <p:spPr bwMode="auto">
            <a:xfrm>
              <a:off x="2245" y="3385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FFCC">
                <a:alpha val="85881"/>
              </a:srgbClr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6372225" y="5229225"/>
            <a:ext cx="1584325" cy="576263"/>
            <a:chOff x="4014" y="3294"/>
            <a:chExt cx="998" cy="363"/>
          </a:xfrm>
        </p:grpSpPr>
        <p:sp>
          <p:nvSpPr>
            <p:cNvPr id="7181" name="Oval 20"/>
            <p:cNvSpPr>
              <a:spLocks noChangeArrowheads="1"/>
            </p:cNvSpPr>
            <p:nvPr/>
          </p:nvSpPr>
          <p:spPr bwMode="auto">
            <a:xfrm>
              <a:off x="4014" y="3294"/>
              <a:ext cx="998" cy="3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Freeform 31"/>
            <p:cNvSpPr>
              <a:spLocks/>
            </p:cNvSpPr>
            <p:nvPr/>
          </p:nvSpPr>
          <p:spPr bwMode="auto">
            <a:xfrm>
              <a:off x="4105" y="3339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7C8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900113" y="5876925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Синий</a:t>
            </a: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3419475" y="5876925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Жёлтый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6443663" y="5805488"/>
            <a:ext cx="194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Красный</a:t>
            </a:r>
          </a:p>
        </p:txBody>
      </p:sp>
      <p:pic>
        <p:nvPicPr>
          <p:cNvPr id="3109" name="Picture 37" descr="relkap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447800"/>
            <a:ext cx="601663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0" name="Picture 38" descr="relcapzhyolt"/>
          <p:cNvPicPr>
            <a:picLocks noChangeAspect="1" noChangeArrowheads="1"/>
          </p:cNvPicPr>
          <p:nvPr/>
        </p:nvPicPr>
        <p:blipFill>
          <a:blip r:embed="rId4">
            <a:lum bright="36000"/>
          </a:blip>
          <a:srcRect/>
          <a:stretch>
            <a:fillRect/>
          </a:stretch>
        </p:blipFill>
        <p:spPr bwMode="auto">
          <a:xfrm>
            <a:off x="3887788" y="1412875"/>
            <a:ext cx="6175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1" name="Picture 39" descr="relka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0538" y="1557338"/>
            <a:ext cx="619125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 animBg="1" autoUpdateAnimBg="0"/>
      <p:bldP spid="3105" grpId="0" autoUpdateAnimBg="0"/>
      <p:bldP spid="3106" grpId="0" autoUpdateAnimBg="0"/>
      <p:bldP spid="310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5"/>
          <p:cNvSpPr txBox="1">
            <a:spLocks noChangeArrowheads="1"/>
          </p:cNvSpPr>
          <p:nvPr/>
        </p:nvSpPr>
        <p:spPr bwMode="auto">
          <a:xfrm>
            <a:off x="250825" y="3284538"/>
            <a:ext cx="4752975" cy="266065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/>
              <a:t>Составные цвета </a:t>
            </a:r>
            <a:r>
              <a:rPr lang="ru-RU" sz="3200"/>
              <a:t>– цвета,</a:t>
            </a:r>
            <a:r>
              <a:rPr lang="en-US" sz="3200"/>
              <a:t> </a:t>
            </a:r>
            <a:r>
              <a:rPr lang="ru-RU" sz="3200"/>
              <a:t> получаемые путём попарного смешивания основных цветов.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6372225" y="3429000"/>
            <a:ext cx="7921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/>
              <a:t>?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364163" y="1773238"/>
            <a:ext cx="7921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/>
              <a:t>?</a:t>
            </a:r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827088" y="476250"/>
            <a:ext cx="1584325" cy="57626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3635375" y="476250"/>
            <a:ext cx="1584325" cy="576263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9" name="Oval 6"/>
          <p:cNvSpPr>
            <a:spLocks noChangeArrowheads="1"/>
          </p:cNvSpPr>
          <p:nvPr/>
        </p:nvSpPr>
        <p:spPr bwMode="auto">
          <a:xfrm>
            <a:off x="6588125" y="404813"/>
            <a:ext cx="1584325" cy="5762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3132138" y="549275"/>
            <a:ext cx="1657350" cy="12239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331913" y="549275"/>
            <a:ext cx="719137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268538" y="1773238"/>
            <a:ext cx="7921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/>
              <a:t>?</a:t>
            </a: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2124075" y="1916113"/>
            <a:ext cx="1008063" cy="936625"/>
          </a:xfrm>
          <a:prstGeom prst="ellipse">
            <a:avLst/>
          </a:prstGeom>
          <a:solidFill>
            <a:srgbClr val="99CC0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5292725" y="1916113"/>
            <a:ext cx="1008063" cy="936625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1835150" y="836613"/>
            <a:ext cx="4249738" cy="309721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7019925" y="981075"/>
            <a:ext cx="431800" cy="24479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6227763" y="3500438"/>
            <a:ext cx="1008062" cy="9366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5435600" y="5300663"/>
            <a:ext cx="1008063" cy="936625"/>
          </a:xfrm>
          <a:prstGeom prst="ellipse">
            <a:avLst/>
          </a:prstGeom>
          <a:solidFill>
            <a:srgbClr val="99CC0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6659563" y="5300663"/>
            <a:ext cx="1008062" cy="936625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7885113" y="5300663"/>
            <a:ext cx="1008062" cy="9366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4284663" y="692150"/>
            <a:ext cx="1079500" cy="12239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6011863" y="620713"/>
            <a:ext cx="1657350" cy="12239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5219700" y="6165850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Зелёный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227763" y="4868863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Оранжевый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7308850" y="6165850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bg1"/>
                </a:solidFill>
              </a:rPr>
              <a:t>Фиолетовый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utoUpdateAnimBg="0"/>
      <p:bldP spid="6166" grpId="0" autoUpdateAnimBg="0"/>
      <p:bldP spid="6151" grpId="0" animBg="1"/>
      <p:bldP spid="6152" grpId="0" animBg="1"/>
      <p:bldP spid="6153" grpId="0" autoUpdateAnimBg="0"/>
      <p:bldP spid="6154" grpId="0" animBg="1"/>
      <p:bldP spid="6155" grpId="0" animBg="1"/>
      <p:bldP spid="6156" grpId="0" animBg="1"/>
      <p:bldP spid="6157" grpId="0" animBg="1"/>
      <p:bldP spid="6158" grpId="0" animBg="1"/>
      <p:bldP spid="6161" grpId="0" animBg="1"/>
      <p:bldP spid="6162" grpId="0" animBg="1"/>
      <p:bldP spid="6163" grpId="0" animBg="1"/>
      <p:bldP spid="6164" grpId="0" animBg="1"/>
      <p:bldP spid="6165" grpId="0" animBg="1"/>
      <p:bldP spid="6168" grpId="0" autoUpdateAnimBg="0"/>
      <p:bldP spid="6169" grpId="0" autoUpdateAnimBg="0"/>
      <p:bldP spid="617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Для удобства все цвета размещают по кругу, исключая голубой </a:t>
            </a:r>
            <a:br>
              <a:rPr lang="ru-RU" sz="2400">
                <a:solidFill>
                  <a:schemeClr val="tx2"/>
                </a:solidFill>
                <a:latin typeface="Times New Roman" pitchFamily="18" charset="0"/>
              </a:rPr>
            </a:br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(смесь синего с белым)</a:t>
            </a:r>
          </a:p>
        </p:txBody>
      </p:sp>
      <p:pic>
        <p:nvPicPr>
          <p:cNvPr id="39939" name="Picture 3" descr="ф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28800"/>
            <a:ext cx="42672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181600" y="914400"/>
            <a:ext cx="2870200" cy="2057400"/>
            <a:chOff x="3264" y="576"/>
            <a:chExt cx="1808" cy="1296"/>
          </a:xfrm>
        </p:grpSpPr>
        <p:sp>
          <p:nvSpPr>
            <p:cNvPr id="9227" name="AutoShape 6"/>
            <p:cNvSpPr>
              <a:spLocks noChangeArrowheads="1"/>
            </p:cNvSpPr>
            <p:nvPr/>
          </p:nvSpPr>
          <p:spPr bwMode="auto">
            <a:xfrm rot="-3269607">
              <a:off x="3048" y="1224"/>
              <a:ext cx="1008" cy="288"/>
            </a:xfrm>
            <a:prstGeom prst="leftArrow">
              <a:avLst>
                <a:gd name="adj1" fmla="val 50000"/>
                <a:gd name="adj2" fmla="val 875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8" name="Text Box 9"/>
            <p:cNvSpPr txBox="1">
              <a:spLocks noChangeArrowheads="1"/>
            </p:cNvSpPr>
            <p:nvPr/>
          </p:nvSpPr>
          <p:spPr bwMode="auto">
            <a:xfrm>
              <a:off x="3264" y="576"/>
              <a:ext cx="18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FF0000"/>
                  </a:solidFill>
                </a:rPr>
                <a:t>Основной цвет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53000" y="4343400"/>
            <a:ext cx="2870200" cy="2119313"/>
            <a:chOff x="3120" y="2736"/>
            <a:chExt cx="1808" cy="1335"/>
          </a:xfrm>
        </p:grpSpPr>
        <p:sp>
          <p:nvSpPr>
            <p:cNvPr id="9225" name="AutoShape 7"/>
            <p:cNvSpPr>
              <a:spLocks noChangeArrowheads="1"/>
            </p:cNvSpPr>
            <p:nvPr/>
          </p:nvSpPr>
          <p:spPr bwMode="auto">
            <a:xfrm rot="2844842">
              <a:off x="3048" y="3096"/>
              <a:ext cx="1008" cy="288"/>
            </a:xfrm>
            <a:prstGeom prst="leftArrow">
              <a:avLst>
                <a:gd name="adj1" fmla="val 50000"/>
                <a:gd name="adj2" fmla="val 875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3120" y="3744"/>
              <a:ext cx="18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FFFF00"/>
                  </a:solidFill>
                </a:rPr>
                <a:t>Основной цвет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28600" y="2743200"/>
            <a:ext cx="3352800" cy="1066800"/>
            <a:chOff x="144" y="1728"/>
            <a:chExt cx="2112" cy="672"/>
          </a:xfrm>
        </p:grpSpPr>
        <p:sp>
          <p:nvSpPr>
            <p:cNvPr id="9223" name="AutoShape 8"/>
            <p:cNvSpPr>
              <a:spLocks noChangeArrowheads="1"/>
            </p:cNvSpPr>
            <p:nvPr/>
          </p:nvSpPr>
          <p:spPr bwMode="auto">
            <a:xfrm flipH="1">
              <a:off x="1248" y="2112"/>
              <a:ext cx="1008" cy="288"/>
            </a:xfrm>
            <a:prstGeom prst="leftArrow">
              <a:avLst>
                <a:gd name="adj1" fmla="val 50000"/>
                <a:gd name="adj2" fmla="val 875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4" name="Text Box 11"/>
            <p:cNvSpPr txBox="1">
              <a:spLocks noChangeArrowheads="1"/>
            </p:cNvSpPr>
            <p:nvPr/>
          </p:nvSpPr>
          <p:spPr bwMode="auto">
            <a:xfrm>
              <a:off x="144" y="1728"/>
              <a:ext cx="18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0000FF"/>
                  </a:solidFill>
                </a:rPr>
                <a:t>Основной цвет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Для удобства все цвета размещают по кругу, исключая голубой </a:t>
            </a:r>
            <a:br>
              <a:rPr lang="ru-RU" sz="2400">
                <a:solidFill>
                  <a:schemeClr val="tx2"/>
                </a:solidFill>
                <a:latin typeface="Times New Roman" pitchFamily="18" charset="0"/>
              </a:rPr>
            </a:br>
            <a:r>
              <a:rPr lang="ru-RU" sz="2400">
                <a:solidFill>
                  <a:schemeClr val="tx2"/>
                </a:solidFill>
                <a:latin typeface="Times New Roman" pitchFamily="18" charset="0"/>
              </a:rPr>
              <a:t>(смесь синего с белым)</a:t>
            </a:r>
          </a:p>
        </p:txBody>
      </p:sp>
      <p:pic>
        <p:nvPicPr>
          <p:cNvPr id="10243" name="Picture 3" descr="ф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28800"/>
            <a:ext cx="42672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752600" y="4267200"/>
            <a:ext cx="3009900" cy="2119313"/>
            <a:chOff x="1104" y="2688"/>
            <a:chExt cx="1896" cy="1335"/>
          </a:xfrm>
        </p:grpSpPr>
        <p:sp>
          <p:nvSpPr>
            <p:cNvPr id="10251" name="AutoShape 5"/>
            <p:cNvSpPr>
              <a:spLocks noChangeArrowheads="1"/>
            </p:cNvSpPr>
            <p:nvPr/>
          </p:nvSpPr>
          <p:spPr bwMode="auto">
            <a:xfrm rot="7481283">
              <a:off x="1944" y="3048"/>
              <a:ext cx="1008" cy="288"/>
            </a:xfrm>
            <a:prstGeom prst="leftArrow">
              <a:avLst>
                <a:gd name="adj1" fmla="val 50000"/>
                <a:gd name="adj2" fmla="val 87500"/>
              </a:avLst>
            </a:prstGeom>
            <a:solidFill>
              <a:srgbClr val="97D2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2" name="Text Box 6"/>
            <p:cNvSpPr txBox="1">
              <a:spLocks noChangeArrowheads="1"/>
            </p:cNvSpPr>
            <p:nvPr/>
          </p:nvSpPr>
          <p:spPr bwMode="auto">
            <a:xfrm>
              <a:off x="1104" y="3696"/>
              <a:ext cx="18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97D250"/>
                  </a:solidFill>
                </a:rPr>
                <a:t>Составной цвет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990600" y="1143000"/>
            <a:ext cx="3124200" cy="2057400"/>
            <a:chOff x="624" y="720"/>
            <a:chExt cx="1968" cy="1296"/>
          </a:xfrm>
        </p:grpSpPr>
        <p:sp>
          <p:nvSpPr>
            <p:cNvPr id="10249" name="Text Box 13"/>
            <p:cNvSpPr txBox="1">
              <a:spLocks noChangeArrowheads="1"/>
            </p:cNvSpPr>
            <p:nvPr/>
          </p:nvSpPr>
          <p:spPr bwMode="auto">
            <a:xfrm>
              <a:off x="624" y="720"/>
              <a:ext cx="18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9B1B8C"/>
                  </a:solidFill>
                </a:rPr>
                <a:t>Составной цвет</a:t>
              </a:r>
            </a:p>
          </p:txBody>
        </p:sp>
        <p:sp>
          <p:nvSpPr>
            <p:cNvPr id="10250" name="AutoShape 14"/>
            <p:cNvSpPr>
              <a:spLocks noChangeArrowheads="1"/>
            </p:cNvSpPr>
            <p:nvPr/>
          </p:nvSpPr>
          <p:spPr bwMode="auto">
            <a:xfrm rot="-7831189">
              <a:off x="1944" y="1368"/>
              <a:ext cx="1008" cy="288"/>
            </a:xfrm>
            <a:prstGeom prst="leftArrow">
              <a:avLst>
                <a:gd name="adj1" fmla="val 50000"/>
                <a:gd name="adj2" fmla="val 87500"/>
              </a:avLst>
            </a:prstGeom>
            <a:solidFill>
              <a:srgbClr val="9B1B8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867400" y="2590800"/>
            <a:ext cx="3086100" cy="1295400"/>
            <a:chOff x="3696" y="1632"/>
            <a:chExt cx="1944" cy="816"/>
          </a:xfrm>
        </p:grpSpPr>
        <p:sp>
          <p:nvSpPr>
            <p:cNvPr id="10247" name="AutoShape 15"/>
            <p:cNvSpPr>
              <a:spLocks noChangeArrowheads="1"/>
            </p:cNvSpPr>
            <p:nvPr/>
          </p:nvSpPr>
          <p:spPr bwMode="auto">
            <a:xfrm>
              <a:off x="3696" y="2160"/>
              <a:ext cx="960" cy="288"/>
            </a:xfrm>
            <a:prstGeom prst="leftArrow">
              <a:avLst>
                <a:gd name="adj1" fmla="val 50000"/>
                <a:gd name="adj2" fmla="val 83333"/>
              </a:avLst>
            </a:prstGeom>
            <a:solidFill>
              <a:srgbClr val="FD7E5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>
                <a:solidFill>
                  <a:srgbClr val="FD7E51"/>
                </a:solidFill>
              </a:endParaRPr>
            </a:p>
          </p:txBody>
        </p:sp>
        <p:sp>
          <p:nvSpPr>
            <p:cNvPr id="10248" name="Text Box 16"/>
            <p:cNvSpPr txBox="1">
              <a:spLocks noChangeArrowheads="1"/>
            </p:cNvSpPr>
            <p:nvPr/>
          </p:nvSpPr>
          <p:spPr bwMode="auto">
            <a:xfrm>
              <a:off x="4080" y="1632"/>
              <a:ext cx="156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FD7E51"/>
                  </a:solidFill>
                </a:rPr>
                <a:t>Составной </a:t>
              </a:r>
            </a:p>
            <a:p>
              <a:r>
                <a:rPr lang="ru-RU" sz="2800" b="1">
                  <a:solidFill>
                    <a:srgbClr val="FD7E51"/>
                  </a:solidFill>
                </a:rPr>
                <a:t>цвет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solidFill>
                  <a:srgbClr val="FF99CC"/>
                </a:solidFill>
              </a:rPr>
              <a:t>Цветовой круг</a:t>
            </a:r>
            <a:r>
              <a:rPr lang="ru-RU" sz="16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можно расширить, добавляя в него цвета, полученные смешением основных и составных цветов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0" y="1600200"/>
          <a:ext cx="5086350" cy="4387850"/>
        </p:xfrm>
        <a:graphic>
          <a:graphicData uri="http://schemas.openxmlformats.org/presentationml/2006/ole">
            <p:oleObj spid="_x0000_s1026" name="Точечный рисунок" r:id="rId3" imgW="4229690" imgH="3648584" progId="Paint.Picture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 descr="чёрныйкру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338" y="2205038"/>
            <a:ext cx="389572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кругосновны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2849563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0" descr="кругтёмны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2097088"/>
            <a:ext cx="40481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1" descr="кругсветлы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87450" y="3244850"/>
            <a:ext cx="2057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598863" y="296863"/>
            <a:ext cx="554513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solidFill>
                  <a:schemeClr val="tx2"/>
                </a:solidFill>
              </a:rPr>
              <a:t>Полный цветовой</a:t>
            </a:r>
            <a:r>
              <a:rPr lang="ru-RU" sz="4000">
                <a:solidFill>
                  <a:schemeClr val="tx2"/>
                </a:solidFill>
              </a:rPr>
              <a:t> круг  </a:t>
            </a:r>
            <a:r>
              <a:rPr lang="ru-RU" sz="2900">
                <a:solidFill>
                  <a:schemeClr val="tx2"/>
                </a:solidFill>
              </a:rPr>
              <a:t>включает  хроматические и ахроматические цвета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35488" y="1844675"/>
            <a:ext cx="41417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solidFill>
                  <a:srgbClr val="00FFFF"/>
                </a:solidFill>
              </a:rPr>
              <a:t>Смешение хроматического цвета с белым увеличивает его</a:t>
            </a:r>
            <a:r>
              <a:rPr lang="ru-RU" sz="2800">
                <a:solidFill>
                  <a:schemeClr val="bg1"/>
                </a:solidFill>
              </a:rPr>
              <a:t> СВЕТЛОТУ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327650" y="3716338"/>
            <a:ext cx="381635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Смешение хроматического цвета с чёрным увеличивает его </a:t>
            </a:r>
            <a:r>
              <a:rPr lang="ru-RU" sz="3600"/>
              <a:t>насыщенность</a:t>
            </a:r>
          </a:p>
        </p:txBody>
      </p:sp>
      <p:pic>
        <p:nvPicPr>
          <p:cNvPr id="13319" name="Picture 7" descr="белыйкруг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79613" y="3924300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0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404</TotalTime>
  <Words>382</Words>
  <Application>Microsoft Office PowerPoint</Application>
  <PresentationFormat>Экран (4:3)</PresentationFormat>
  <Paragraphs>99</Paragraphs>
  <Slides>22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Tahoma</vt:lpstr>
      <vt:lpstr>Wingdings</vt:lpstr>
      <vt:lpstr>Calibri</vt:lpstr>
      <vt:lpstr>Times New Roman</vt:lpstr>
      <vt:lpstr>Century Schoolbook</vt:lpstr>
      <vt:lpstr>Аспект</vt:lpstr>
      <vt:lpstr>Точечный рисунок</vt:lpstr>
      <vt:lpstr>«Цвет.  Основы  цветоведения»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Основные характеристики цвета </vt:lpstr>
      <vt:lpstr>Родственные цвета</vt:lpstr>
      <vt:lpstr>Порядок расположения цветов в цветовом круге</vt:lpstr>
      <vt:lpstr>Слайд 15</vt:lpstr>
      <vt:lpstr>Слайд 16</vt:lpstr>
      <vt:lpstr>Слайд 17</vt:lpstr>
      <vt:lpstr>Слайд 18</vt:lpstr>
      <vt:lpstr>Что является главным объектом изображения?</vt:lpstr>
      <vt:lpstr>Теплые цвета</vt:lpstr>
      <vt:lpstr>Холодные цвета</vt:lpstr>
      <vt:lpstr>Практическая работа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</cp:revision>
  <dcterms:created xsi:type="dcterms:W3CDTF">2006-11-20T07:39:59Z</dcterms:created>
  <dcterms:modified xsi:type="dcterms:W3CDTF">2011-02-20T12:59:24Z</dcterms:modified>
</cp:coreProperties>
</file>